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7" r:id="rId1"/>
    <p:sldMasterId id="2147483720" r:id="rId2"/>
    <p:sldMasterId id="2147483732" r:id="rId3"/>
    <p:sldMasterId id="2147483744" r:id="rId4"/>
  </p:sldMasterIdLst>
  <p:notesMasterIdLst>
    <p:notesMasterId r:id="rId12"/>
  </p:notesMasterIdLst>
  <p:sldIdLst>
    <p:sldId id="423" r:id="rId5"/>
    <p:sldId id="425" r:id="rId6"/>
    <p:sldId id="432" r:id="rId7"/>
    <p:sldId id="431" r:id="rId8"/>
    <p:sldId id="429" r:id="rId9"/>
    <p:sldId id="430" r:id="rId10"/>
    <p:sldId id="427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092"/>
    <a:srgbClr val="000000"/>
    <a:srgbClr val="404040"/>
    <a:srgbClr val="CC6600"/>
    <a:srgbClr val="4F81BD"/>
    <a:srgbClr val="003399"/>
    <a:srgbClr val="E46C0A"/>
    <a:srgbClr val="FF9933"/>
    <a:srgbClr val="FAC09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0" autoAdjust="0"/>
    <p:restoredTop sz="89552" autoAdjust="0"/>
  </p:normalViewPr>
  <p:slideViewPr>
    <p:cSldViewPr>
      <p:cViewPr>
        <p:scale>
          <a:sx n="80" d="100"/>
          <a:sy n="80" d="100"/>
        </p:scale>
        <p:origin x="-1494" y="-462"/>
      </p:cViewPr>
      <p:guideLst>
        <p:guide orient="horz" pos="2205"/>
        <p:guide orient="horz" pos="1480"/>
        <p:guide orient="horz" pos="2478"/>
        <p:guide pos="2109"/>
        <p:guide pos="3243"/>
        <p:guide pos="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>
      <p:cViewPr>
        <p:scale>
          <a:sx n="125" d="100"/>
          <a:sy n="125" d="100"/>
        </p:scale>
        <p:origin x="-2994" y="13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explosion val="1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B3B3B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98989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3741664797392517"/>
                  <c:y val="8.42143257347839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800" b="1">
                      <a:solidFill>
                        <a:srgbClr val="376092"/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5108192874870555E-2"/>
                  <c:y val="-0.226439158543795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976887607942275"/>
                  <c:y val="-4.3237766520827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39075504317691E-2"/>
                  <c:y val="-0.62694761455199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>
                    <a:solidFill>
                      <a:srgbClr val="376092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</c:v>
                </c:pt>
                <c:pt idx="1">
                  <c:v>страховые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0.55700000000000005</c:v>
                </c:pt>
                <c:pt idx="1">
                  <c:v>0.443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2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442B1674-EDFF-4ACF-819C-06B4B3EA7DCA}" type="datetimeFigureOut">
              <a:rPr lang="ru-RU" smtClean="0"/>
              <a:pPr/>
              <a:t>22.05.2019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9" tIns="46099" rIns="92199" bIns="4609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81"/>
            <a:ext cx="5438140" cy="4466987"/>
          </a:xfrm>
          <a:prstGeom prst="rect">
            <a:avLst/>
          </a:prstGeom>
        </p:spPr>
        <p:txBody>
          <a:bodyPr vert="horz" lIns="92199" tIns="46099" rIns="92199" bIns="4609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617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28617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FA6C63C2-6CC4-4D69-B330-8740ECB5A0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310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EF4543F-D294-46D5-B586-3B8138B28F54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63C2-6CC4-4D69-B330-8740ECB5A0D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971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54" y="391339"/>
            <a:ext cx="6611851" cy="3725671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3132" y="4180645"/>
            <a:ext cx="6073944" cy="4469460"/>
          </a:xfrm>
          <a:noFill/>
        </p:spPr>
        <p:txBody>
          <a:bodyPr wrap="square" lIns="92041" tIns="46019" rIns="92041" bIns="4601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0900" name="Номер слайда 3"/>
          <p:cNvSpPr txBox="1">
            <a:spLocks noGrp="1"/>
          </p:cNvSpPr>
          <p:nvPr/>
        </p:nvSpPr>
        <p:spPr bwMode="auto">
          <a:xfrm>
            <a:off x="3896403" y="9436769"/>
            <a:ext cx="2982215" cy="49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41" tIns="46019" rIns="92041" bIns="46019"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6EDDEFF-2EFB-46FD-843F-DB625EB3C613}" type="slidenum">
              <a:rPr lang="ru-RU" altLang="ru-RU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z="12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92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281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3" y="1606886"/>
            <a:ext cx="7320689" cy="4829253"/>
          </a:xfrm>
        </p:spPr>
        <p:txBody>
          <a:bodyPr/>
          <a:lstStyle>
            <a:lvl1pPr marL="318077" indent="0">
              <a:buFontTx/>
              <a:buNone/>
              <a:defRPr b="1">
                <a:latin typeface="+mj-lt"/>
              </a:defRPr>
            </a:lvl1pPr>
            <a:lvl2pPr marL="318077" indent="0">
              <a:defRPr>
                <a:latin typeface="+mj-lt"/>
              </a:defRPr>
            </a:lvl2pPr>
            <a:lvl3pPr marL="550041" indent="-227794">
              <a:defRPr>
                <a:latin typeface="+mj-lt"/>
              </a:defRPr>
            </a:lvl3pPr>
            <a:lvl4pPr marL="0" indent="315299">
              <a:defRPr>
                <a:latin typeface="+mj-lt"/>
              </a:defRPr>
            </a:lvl4pPr>
            <a:lvl5pPr marL="125564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83"/>
            <a:ext cx="7337901" cy="1105803"/>
          </a:xfrm>
        </p:spPr>
        <p:txBody>
          <a:bodyPr/>
          <a:lstStyle>
            <a:lvl1pPr marL="0" marR="0" indent="0" defTabSz="9126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A1A0BE4-A26B-405D-BCB4-737AA306C0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50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5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83F2477-CAA4-4718-9522-BC9FF681E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4957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" y="0"/>
            <a:ext cx="91428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1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834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" y="1588"/>
            <a:ext cx="9142809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5743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256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66B3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1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0612259-E586-49A5-9095-4D15CAB80A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6533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0" y="1606885"/>
            <a:ext cx="732068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501083"/>
            <a:ext cx="7337902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806456-A099-4DAF-9323-8C1C19703A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050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A65114-99C9-4373-9CF6-6DCEB59FEE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7312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4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BB6F30-074F-4A37-8A67-B763324C7C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1921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8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7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7A655-11DE-479E-8ABC-8DE5B462AF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3361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88315D3-EBFE-45C0-A79D-F9AF16DB8D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79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4" y="5873756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fld id="{F7333C24-35D3-4FDD-8C3D-65E51663CB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8580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A0ED-5EB1-4061-B2C7-C8E7532F26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684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"/>
            <a:ext cx="914281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3" y="1012512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3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3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1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5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740F4E3-B91A-4446-8396-CE5E0B40AF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4836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F8EB-A2B2-4311-8D7C-9B6F13DFF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4526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5E81-D055-4E79-A4E1-1DA00CBCB9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431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3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E777-373D-4847-8906-F4B855AE91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1405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1259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>
            <a:lvl1pPr algn="just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7966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9" indent="0" algn="ctr">
              <a:buNone/>
              <a:defRPr/>
            </a:lvl2pPr>
            <a:lvl3pPr marL="914239" indent="0" algn="ctr">
              <a:buNone/>
              <a:defRPr/>
            </a:lvl3pPr>
            <a:lvl4pPr marL="1371358" indent="0" algn="ctr">
              <a:buNone/>
              <a:defRPr/>
            </a:lvl4pPr>
            <a:lvl5pPr marL="1828477" indent="0" algn="ctr">
              <a:buNone/>
              <a:defRPr/>
            </a:lvl5pPr>
            <a:lvl6pPr marL="2285596" indent="0" algn="ctr">
              <a:buNone/>
              <a:defRPr/>
            </a:lvl6pPr>
            <a:lvl7pPr marL="2742716" indent="0" algn="ctr">
              <a:buNone/>
              <a:defRPr/>
            </a:lvl7pPr>
            <a:lvl8pPr marL="3199835" indent="0" algn="ctr">
              <a:buNone/>
              <a:defRPr/>
            </a:lvl8pPr>
            <a:lvl9pPr marL="365695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62460"/>
      </p:ext>
    </p:extLst>
  </p:cSld>
  <p:clrMapOvr>
    <a:masterClrMapping/>
  </p:clrMapOvr>
  <p:transition spd="med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570896"/>
      </p:ext>
    </p:extLst>
  </p:cSld>
  <p:clrMapOvr>
    <a:masterClrMapping/>
  </p:clrMapOvr>
  <p:transition spd="med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9" indent="0">
              <a:buNone/>
              <a:defRPr sz="1800"/>
            </a:lvl2pPr>
            <a:lvl3pPr marL="914239" indent="0">
              <a:buNone/>
              <a:defRPr sz="1600"/>
            </a:lvl3pPr>
            <a:lvl4pPr marL="1371358" indent="0">
              <a:buNone/>
              <a:defRPr sz="1400"/>
            </a:lvl4pPr>
            <a:lvl5pPr marL="1828477" indent="0">
              <a:buNone/>
              <a:defRPr sz="1400"/>
            </a:lvl5pPr>
            <a:lvl6pPr marL="2285596" indent="0">
              <a:buNone/>
              <a:defRPr sz="1400"/>
            </a:lvl6pPr>
            <a:lvl7pPr marL="2742716" indent="0">
              <a:buNone/>
              <a:defRPr sz="1400"/>
            </a:lvl7pPr>
            <a:lvl8pPr marL="3199835" indent="0">
              <a:buNone/>
              <a:defRPr sz="1400"/>
            </a:lvl8pPr>
            <a:lvl9pPr marL="365695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13334103"/>
      </p:ext>
    </p:extLst>
  </p:cSld>
  <p:clrMapOvr>
    <a:masterClrMapping/>
  </p:clrMapOvr>
  <p:transition spd="med"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5977" y="1600204"/>
            <a:ext cx="3595688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4066" y="1600204"/>
            <a:ext cx="3595687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57672"/>
      </p:ext>
    </p:extLst>
  </p:cSld>
  <p:clrMapOvr>
    <a:masterClrMapping/>
  </p:clrMapOvr>
  <p:transition spd="med"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353813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" y="1588"/>
            <a:ext cx="9142809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4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4" y="1606874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C8FF96C-C517-456B-AA46-4E8C0C48C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9472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072980"/>
      </p:ext>
    </p:extLst>
  </p:cSld>
  <p:clrMapOvr>
    <a:masterClrMapping/>
  </p:clrMapOvr>
  <p:transition spd="med"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36758"/>
      </p:ext>
    </p:extLst>
  </p:cSld>
  <p:clrMapOvr>
    <a:masterClrMapping/>
  </p:clrMapOvr>
  <p:transition spd="med"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43961583"/>
      </p:ext>
    </p:extLst>
  </p:cSld>
  <p:clrMapOvr>
    <a:masterClrMapping/>
  </p:clrMapOvr>
  <p:transition spd="med"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91377814"/>
      </p:ext>
    </p:extLst>
  </p:cSld>
  <p:clrMapOvr>
    <a:masterClrMapping/>
  </p:clrMapOvr>
  <p:transition spd="med"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070523"/>
      </p:ext>
    </p:extLst>
  </p:cSld>
  <p:clrMapOvr>
    <a:masterClrMapping/>
  </p:clrMapOvr>
  <p:transition spd="med"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601" y="490541"/>
            <a:ext cx="1835150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978" y="490541"/>
            <a:ext cx="5356225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534721"/>
      </p:ext>
    </p:extLst>
  </p:cSld>
  <p:clrMapOvr>
    <a:masterClrMapping/>
  </p:clrMapOvr>
  <p:transition spd="med"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9" y="1606884"/>
            <a:ext cx="7320689" cy="4829253"/>
          </a:xfrm>
        </p:spPr>
        <p:txBody>
          <a:bodyPr/>
          <a:lstStyle>
            <a:lvl1pPr marL="318077" indent="0">
              <a:buFontTx/>
              <a:buNone/>
              <a:defRPr b="1">
                <a:latin typeface="+mj-lt"/>
              </a:defRPr>
            </a:lvl1pPr>
            <a:lvl2pPr marL="318077" indent="0">
              <a:defRPr>
                <a:latin typeface="+mj-lt"/>
              </a:defRPr>
            </a:lvl2pPr>
            <a:lvl3pPr marL="550041" indent="-227794">
              <a:defRPr>
                <a:latin typeface="+mj-lt"/>
              </a:defRPr>
            </a:lvl3pPr>
            <a:lvl4pPr marL="0" indent="315299">
              <a:defRPr>
                <a:latin typeface="+mj-lt"/>
              </a:defRPr>
            </a:lvl4pPr>
            <a:lvl5pPr marL="125564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81"/>
            <a:ext cx="7337901" cy="1105803"/>
          </a:xfrm>
        </p:spPr>
        <p:txBody>
          <a:bodyPr/>
          <a:lstStyle>
            <a:lvl1pPr marL="0" marR="0" indent="0" defTabSz="9126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B5B2-3874-48A8-BD92-309212B81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666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9" y="1012512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9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3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1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5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F276C-02C0-49D9-96F3-FA98C1ABA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34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1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391EF-8A81-4129-AAD2-EBC12230D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590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7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14" indent="0">
              <a:buNone/>
              <a:defRPr sz="2000" b="1"/>
            </a:lvl2pPr>
            <a:lvl3pPr marL="912627" indent="0">
              <a:buNone/>
              <a:defRPr sz="1800" b="1"/>
            </a:lvl3pPr>
            <a:lvl4pPr marL="1368940" indent="0">
              <a:buNone/>
              <a:defRPr sz="1600" b="1"/>
            </a:lvl4pPr>
            <a:lvl5pPr marL="1825255" indent="0">
              <a:buNone/>
              <a:defRPr sz="1600" b="1"/>
            </a:lvl5pPr>
            <a:lvl6pPr marL="2281566" indent="0">
              <a:buNone/>
              <a:defRPr sz="1600" b="1"/>
            </a:lvl6pPr>
            <a:lvl7pPr marL="2737882" indent="0">
              <a:buNone/>
              <a:defRPr sz="1600" b="1"/>
            </a:lvl7pPr>
            <a:lvl8pPr marL="3194194" indent="0">
              <a:buNone/>
              <a:defRPr sz="1600" b="1"/>
            </a:lvl8pPr>
            <a:lvl9pPr marL="36505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7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14" indent="0">
              <a:buNone/>
              <a:defRPr sz="2000" b="1"/>
            </a:lvl2pPr>
            <a:lvl3pPr marL="912627" indent="0">
              <a:buNone/>
              <a:defRPr sz="1800" b="1"/>
            </a:lvl3pPr>
            <a:lvl4pPr marL="1368940" indent="0">
              <a:buNone/>
              <a:defRPr sz="1600" b="1"/>
            </a:lvl4pPr>
            <a:lvl5pPr marL="1825255" indent="0">
              <a:buNone/>
              <a:defRPr sz="1600" b="1"/>
            </a:lvl5pPr>
            <a:lvl6pPr marL="2281566" indent="0">
              <a:buNone/>
              <a:defRPr sz="1600" b="1"/>
            </a:lvl6pPr>
            <a:lvl7pPr marL="2737882" indent="0">
              <a:buNone/>
              <a:defRPr sz="1600" b="1"/>
            </a:lvl7pPr>
            <a:lvl8pPr marL="3194194" indent="0">
              <a:buNone/>
              <a:defRPr sz="1600" b="1"/>
            </a:lvl8pPr>
            <a:lvl9pPr marL="36505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097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D9CF6-BCBF-4E60-B582-7D7EA84F7D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52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8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14" indent="0">
              <a:buNone/>
              <a:defRPr sz="2000" b="1"/>
            </a:lvl2pPr>
            <a:lvl3pPr marL="912627" indent="0">
              <a:buNone/>
              <a:defRPr sz="1800" b="1"/>
            </a:lvl3pPr>
            <a:lvl4pPr marL="1368940" indent="0">
              <a:buNone/>
              <a:defRPr sz="1600" b="1"/>
            </a:lvl4pPr>
            <a:lvl5pPr marL="1825255" indent="0">
              <a:buNone/>
              <a:defRPr sz="1600" b="1"/>
            </a:lvl5pPr>
            <a:lvl6pPr marL="2281566" indent="0">
              <a:buNone/>
              <a:defRPr sz="1600" b="1"/>
            </a:lvl6pPr>
            <a:lvl7pPr marL="2737882" indent="0">
              <a:buNone/>
              <a:defRPr sz="1600" b="1"/>
            </a:lvl7pPr>
            <a:lvl8pPr marL="3194194" indent="0">
              <a:buNone/>
              <a:defRPr sz="1600" b="1"/>
            </a:lvl8pPr>
            <a:lvl9pPr marL="36505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21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14" indent="0">
              <a:buNone/>
              <a:defRPr sz="2000" b="1"/>
            </a:lvl2pPr>
            <a:lvl3pPr marL="912627" indent="0">
              <a:buNone/>
              <a:defRPr sz="1800" b="1"/>
            </a:lvl3pPr>
            <a:lvl4pPr marL="1368940" indent="0">
              <a:buNone/>
              <a:defRPr sz="1600" b="1"/>
            </a:lvl4pPr>
            <a:lvl5pPr marL="1825255" indent="0">
              <a:buNone/>
              <a:defRPr sz="1600" b="1"/>
            </a:lvl5pPr>
            <a:lvl6pPr marL="2281566" indent="0">
              <a:buNone/>
              <a:defRPr sz="1600" b="1"/>
            </a:lvl6pPr>
            <a:lvl7pPr marL="2737882" indent="0">
              <a:buNone/>
              <a:defRPr sz="1600" b="1"/>
            </a:lvl7pPr>
            <a:lvl8pPr marL="3194194" indent="0">
              <a:buNone/>
              <a:defRPr sz="1600" b="1"/>
            </a:lvl8pPr>
            <a:lvl9pPr marL="36505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21" y="2188105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C359BF7-6798-4568-84A7-4416F5043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209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1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10508-B064-48B4-A8E5-BD59B4CA0A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14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3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9E912-9374-4F53-BC7E-B4F1A09B30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997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314" indent="0">
              <a:buNone/>
              <a:defRPr sz="1200"/>
            </a:lvl2pPr>
            <a:lvl3pPr marL="912627" indent="0">
              <a:buNone/>
              <a:defRPr sz="1000"/>
            </a:lvl3pPr>
            <a:lvl4pPr marL="1368940" indent="0">
              <a:buNone/>
              <a:defRPr sz="900"/>
            </a:lvl4pPr>
            <a:lvl5pPr marL="1825255" indent="0">
              <a:buNone/>
              <a:defRPr sz="900"/>
            </a:lvl5pPr>
            <a:lvl6pPr marL="2281566" indent="0">
              <a:buNone/>
              <a:defRPr sz="900"/>
            </a:lvl6pPr>
            <a:lvl7pPr marL="2737882" indent="0">
              <a:buNone/>
              <a:defRPr sz="900"/>
            </a:lvl7pPr>
            <a:lvl8pPr marL="3194194" indent="0">
              <a:buNone/>
              <a:defRPr sz="900"/>
            </a:lvl8pPr>
            <a:lvl9pPr marL="36505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028C-3FE7-4F4A-A063-C369D939E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642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314" indent="0">
              <a:buNone/>
              <a:defRPr sz="2800"/>
            </a:lvl2pPr>
            <a:lvl3pPr marL="912627" indent="0">
              <a:buNone/>
              <a:defRPr sz="2400"/>
            </a:lvl3pPr>
            <a:lvl4pPr marL="1368940" indent="0">
              <a:buNone/>
              <a:defRPr sz="2000"/>
            </a:lvl4pPr>
            <a:lvl5pPr marL="1825255" indent="0">
              <a:buNone/>
              <a:defRPr sz="2000"/>
            </a:lvl5pPr>
            <a:lvl6pPr marL="2281566" indent="0">
              <a:buNone/>
              <a:defRPr sz="2000"/>
            </a:lvl6pPr>
            <a:lvl7pPr marL="2737882" indent="0">
              <a:buNone/>
              <a:defRPr sz="2000"/>
            </a:lvl7pPr>
            <a:lvl8pPr marL="3194194" indent="0">
              <a:buNone/>
              <a:defRPr sz="2000"/>
            </a:lvl8pPr>
            <a:lvl9pPr marL="3650505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314" indent="0">
              <a:buNone/>
              <a:defRPr sz="1200"/>
            </a:lvl2pPr>
            <a:lvl3pPr marL="912627" indent="0">
              <a:buNone/>
              <a:defRPr sz="1000"/>
            </a:lvl3pPr>
            <a:lvl4pPr marL="1368940" indent="0">
              <a:buNone/>
              <a:defRPr sz="900"/>
            </a:lvl4pPr>
            <a:lvl5pPr marL="1825255" indent="0">
              <a:buNone/>
              <a:defRPr sz="900"/>
            </a:lvl5pPr>
            <a:lvl6pPr marL="2281566" indent="0">
              <a:buNone/>
              <a:defRPr sz="900"/>
            </a:lvl6pPr>
            <a:lvl7pPr marL="2737882" indent="0">
              <a:buNone/>
              <a:defRPr sz="900"/>
            </a:lvl7pPr>
            <a:lvl8pPr marL="3194194" indent="0">
              <a:buNone/>
              <a:defRPr sz="900"/>
            </a:lvl8pPr>
            <a:lvl9pPr marL="36505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20966-9ED5-4444-858F-DF0ED6FEDD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590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E007-3551-4FDF-AB63-292B9CA302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660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07C27-9CA0-4A7C-A2A4-FEDCB5D39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51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" y="1588"/>
            <a:ext cx="9142809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0A4D500-FA87-4CAD-9CF3-CB98B33AC4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049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3757"/>
            <a:ext cx="566738" cy="65087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15B66BA-7B38-4A0C-986A-5362D820B1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9442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4" y="273055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314" indent="0">
              <a:buNone/>
              <a:defRPr sz="1200"/>
            </a:lvl2pPr>
            <a:lvl3pPr marL="912627" indent="0">
              <a:buNone/>
              <a:defRPr sz="1000"/>
            </a:lvl3pPr>
            <a:lvl4pPr marL="1368940" indent="0">
              <a:buNone/>
              <a:defRPr sz="900"/>
            </a:lvl4pPr>
            <a:lvl5pPr marL="1825255" indent="0">
              <a:buNone/>
              <a:defRPr sz="900"/>
            </a:lvl5pPr>
            <a:lvl6pPr marL="2281566" indent="0">
              <a:buNone/>
              <a:defRPr sz="900"/>
            </a:lvl6pPr>
            <a:lvl7pPr marL="2737882" indent="0">
              <a:buNone/>
              <a:defRPr sz="900"/>
            </a:lvl7pPr>
            <a:lvl8pPr marL="3194194" indent="0">
              <a:buNone/>
              <a:defRPr sz="900"/>
            </a:lvl8pPr>
            <a:lvl9pPr marL="36505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FC25172-81CB-4958-B35F-D8A035A467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3596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9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314" indent="0">
              <a:buNone/>
              <a:defRPr sz="2800"/>
            </a:lvl2pPr>
            <a:lvl3pPr marL="912627" indent="0">
              <a:buNone/>
              <a:defRPr sz="2400"/>
            </a:lvl3pPr>
            <a:lvl4pPr marL="1368940" indent="0">
              <a:buNone/>
              <a:defRPr sz="2000"/>
            </a:lvl4pPr>
            <a:lvl5pPr marL="1825255" indent="0">
              <a:buNone/>
              <a:defRPr sz="2000"/>
            </a:lvl5pPr>
            <a:lvl6pPr marL="2281566" indent="0">
              <a:buNone/>
              <a:defRPr sz="2000"/>
            </a:lvl6pPr>
            <a:lvl7pPr marL="2737882" indent="0">
              <a:buNone/>
              <a:defRPr sz="2000"/>
            </a:lvl7pPr>
            <a:lvl8pPr marL="3194194" indent="0">
              <a:buNone/>
              <a:defRPr sz="2000"/>
            </a:lvl8pPr>
            <a:lvl9pPr marL="3650505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314" indent="0">
              <a:buNone/>
              <a:defRPr sz="1200"/>
            </a:lvl2pPr>
            <a:lvl3pPr marL="912627" indent="0">
              <a:buNone/>
              <a:defRPr sz="1000"/>
            </a:lvl3pPr>
            <a:lvl4pPr marL="1368940" indent="0">
              <a:buNone/>
              <a:defRPr sz="900"/>
            </a:lvl4pPr>
            <a:lvl5pPr marL="1825255" indent="0">
              <a:buNone/>
              <a:defRPr sz="900"/>
            </a:lvl5pPr>
            <a:lvl6pPr marL="2281566" indent="0">
              <a:buNone/>
              <a:defRPr sz="900"/>
            </a:lvl6pPr>
            <a:lvl7pPr marL="2737882" indent="0">
              <a:buNone/>
              <a:defRPr sz="900"/>
            </a:lvl7pPr>
            <a:lvl8pPr marL="3194194" indent="0">
              <a:buNone/>
              <a:defRPr sz="900"/>
            </a:lvl8pPr>
            <a:lvl9pPr marL="36505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2433284-F711-4CFB-BCCB-D6DDF52CB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709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D7AC704-D9F4-4B1D-8FE2-B04707D990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778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579" y="488950"/>
            <a:ext cx="7343775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815579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64" tIns="45632" rIns="91264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A0CA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A0CA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32"/>
            <a:ext cx="619125" cy="631825"/>
          </a:xfrm>
          <a:prstGeom prst="rect">
            <a:avLst/>
          </a:prstGeom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1B063-827A-4B59-97C6-5292D898B244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4703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hf hdr="0" ftr="0" dt="0"/>
  <p:txStyles>
    <p:titleStyle>
      <a:lvl1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028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0053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0087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0116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1225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300" indent="-2270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4125" indent="574675" algn="l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723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037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352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64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1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27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4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5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66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82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19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50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8" y="488951"/>
            <a:ext cx="73437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8" y="1600206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7"/>
            <a:ext cx="21336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7"/>
            <a:ext cx="2895600" cy="365125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32"/>
            <a:ext cx="619125" cy="631825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AD1655-2B77-4B93-B117-439A8340299B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56" r:id="rId12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indent="1381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8428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indent="57308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9" y="1590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6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6" y="1600202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8968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19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239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358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477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1122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15913" indent="1381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rgbClr val="504F53"/>
          </a:solidFill>
          <a:latin typeface="+mn-lt"/>
        </a:defRPr>
      </a:lvl2pPr>
      <a:lvl3pPr marL="622300" indent="-225425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>
          <a:solidFill>
            <a:srgbClr val="504F53"/>
          </a:solidFill>
          <a:latin typeface="+mn-lt"/>
        </a:defRPr>
      </a:lvl3pPr>
      <a:lvl4pPr marL="1598613" indent="-1284288" algn="just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–"/>
        <a:defRPr sz="1400">
          <a:solidFill>
            <a:srgbClr val="504F53"/>
          </a:solidFill>
          <a:latin typeface="+mn-lt"/>
        </a:defRPr>
      </a:lvl4pPr>
      <a:lvl5pPr marL="1255713" indent="569913" algn="l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5pPr>
      <a:lvl6pPr marL="1714197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6pPr>
      <a:lvl7pPr marL="2171317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7pPr>
      <a:lvl8pPr marL="2628436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8pPr>
      <a:lvl9pPr marL="3085555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49"/>
            <a:ext cx="7343775" cy="11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64" tIns="45632" rIns="91264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l" defTabSz="912627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ctr" defTabSz="912627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6042034"/>
            <a:ext cx="619125" cy="631825"/>
          </a:xfrm>
          <a:prstGeom prst="rect">
            <a:avLst/>
          </a:prstGeom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  <a:normAutofit/>
          </a:bodyPr>
          <a:lstStyle>
            <a:lvl1pPr algn="ctr" defTabSz="911225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15DB2E-81B8-4E37-8EC3-D60A80B85345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9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1225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028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0053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0087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0116" algn="l" defTabSz="91256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1225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300" indent="-227013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4125" algn="l" defTabSz="91122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723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037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352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64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1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27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4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5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66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82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19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50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hart" Target="../charts/chart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ctrTitle"/>
          </p:nvPr>
        </p:nvSpPr>
        <p:spPr>
          <a:xfrm>
            <a:off x="1287616" y="3140974"/>
            <a:ext cx="6426994" cy="3005137"/>
          </a:xfrm>
        </p:spPr>
        <p:txBody>
          <a:bodyPr anchor="b" anchorCtr="1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Тема: «Инициирование уполномоченным органом процедур банкротства и урегулирование задолженности перед бюджетом путем заключения мирового соглашения» 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Докладчик заместитель начальника отдела обеспечения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процедур банкротства УФНС России по Вологодской области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Егорова Татьяна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322593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ТЕЗИСЫ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8315D3-EBFE-45C0-A79D-F9AF16DB8D55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737574" y="1412776"/>
            <a:ext cx="7884876" cy="453650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457200" indent="-457200" algn="just" defTabSz="1043056">
              <a:spcBef>
                <a:spcPct val="0"/>
              </a:spcBef>
              <a:buFontTx/>
              <a:buChar char="-"/>
            </a:pPr>
            <a:r>
              <a:rPr lang="ru-RU" sz="2800" dirty="0" smtClean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Инициирование банкротства – инструмент </a:t>
            </a:r>
          </a:p>
          <a:p>
            <a:pPr algn="just" defTabSz="1043056">
              <a:spcBef>
                <a:spcPct val="0"/>
              </a:spcBef>
            </a:pPr>
            <a:r>
              <a:rPr lang="ru-RU" sz="2800" dirty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погашения задолженности.</a:t>
            </a:r>
          </a:p>
          <a:p>
            <a:pPr algn="just" defTabSz="1043056">
              <a:spcBef>
                <a:spcPct val="0"/>
              </a:spcBef>
            </a:pPr>
            <a:endParaRPr lang="ru-RU" sz="2800" dirty="0" smtClean="0">
              <a:solidFill>
                <a:srgbClr val="005AA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algn="just" defTabSz="1043056">
              <a:spcBef>
                <a:spcPct val="0"/>
              </a:spcBef>
              <a:buFontTx/>
              <a:buChar char="-"/>
            </a:pPr>
            <a:r>
              <a:rPr lang="ru-RU" sz="2800" dirty="0" smtClean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Согласительные процедуры - приоритет.</a:t>
            </a:r>
          </a:p>
          <a:p>
            <a:pPr marL="457200" indent="-457200" algn="just" defTabSz="1043056">
              <a:spcBef>
                <a:spcPct val="0"/>
              </a:spcBef>
              <a:buFontTx/>
              <a:buChar char="-"/>
            </a:pPr>
            <a:endParaRPr lang="ru-RU" sz="2800" dirty="0" smtClean="0">
              <a:solidFill>
                <a:srgbClr val="005AA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dirty="0" smtClean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Согласительные процедуры должны быть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5AA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эффективны.</a:t>
            </a:r>
            <a:endParaRPr lang="ru-RU" sz="2800" dirty="0" smtClean="0">
              <a:solidFill>
                <a:srgbClr val="0066B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5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3"/>
            <a:ext cx="7320689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/>
              <a:t>Документы, регламентирующие инициирование процедуры банкротства уполномоченным (налоговым) органом: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00343-83F4-499F-AEBB-30FD572BEB59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1196752"/>
            <a:ext cx="7704856" cy="51125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Федеральный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закон от 26.10.2002 N 127-ФЗ (ред. от 29.12.2015) </a:t>
            </a:r>
            <a:endParaRPr lang="en-US" sz="20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algn="just" defTabSz="1043056">
              <a:spcBef>
                <a:spcPct val="0"/>
              </a:spcBef>
            </a:pPr>
            <a:r>
              <a:rPr lang="en-US" sz="20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"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О несостоятельности (банкротстве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)“.</a:t>
            </a:r>
            <a:endParaRPr lang="en-US" sz="20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algn="just" defTabSz="1043056">
              <a:spcBef>
                <a:spcPct val="0"/>
              </a:spcBef>
            </a:pPr>
            <a:endParaRPr lang="ru-RU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marL="171450" indent="-171450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Положение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о порядке предъявления требований по обязательствам </a:t>
            </a:r>
            <a:endParaRPr lang="en-US" sz="20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en-US" sz="20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перед Российской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Федерацией в деле о банкротстве и в процедурах, </a:t>
            </a:r>
            <a:endParaRPr lang="en-US" sz="20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en-US" sz="20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применяемых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в деле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о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банкротстве, утвержденное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Постановлением</a:t>
            </a:r>
            <a:endParaRPr lang="en-US" sz="20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en-US" sz="20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005AA9"/>
                </a:solidFill>
                <a:cs typeface="Arial" panose="020B0604020202020204" pitchFamily="34" charset="0"/>
              </a:rPr>
              <a:t>Правительства №257 от 29.05.2004 </a:t>
            </a:r>
            <a:r>
              <a:rPr lang="ru-RU" sz="20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года.</a:t>
            </a:r>
            <a:endParaRPr lang="ru-RU" sz="2000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endParaRPr lang="ru-RU" sz="2000" b="1" dirty="0">
              <a:solidFill>
                <a:srgbClr val="005AA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5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289607245"/>
              </p:ext>
            </p:extLst>
          </p:nvPr>
        </p:nvGraphicFramePr>
        <p:xfrm>
          <a:off x="272659" y="1411262"/>
          <a:ext cx="3740311" cy="3100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458073" y="616470"/>
            <a:ext cx="3960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76092"/>
                </a:solidFill>
                <a:latin typeface="Arial Narrow" panose="020B0606020202030204" pitchFamily="34" charset="0"/>
              </a:rPr>
              <a:t>Работа по согласительным </a:t>
            </a:r>
            <a:r>
              <a:rPr lang="ru-RU" sz="2000" b="1" dirty="0" smtClean="0">
                <a:solidFill>
                  <a:srgbClr val="376092"/>
                </a:solidFill>
                <a:latin typeface="Arial Narrow" panose="020B0606020202030204" pitchFamily="34" charset="0"/>
              </a:rPr>
              <a:t>процедурам в 2018 году, сравнение с 2017 годом </a:t>
            </a:r>
            <a:endParaRPr lang="ru-RU" sz="2000" b="1" dirty="0">
              <a:solidFill>
                <a:srgbClr val="376092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Номер слайда 3"/>
          <p:cNvSpPr>
            <a:spLocks noGrp="1"/>
          </p:cNvSpPr>
          <p:nvPr/>
        </p:nvSpPr>
        <p:spPr bwMode="auto">
          <a:xfrm>
            <a:off x="8418512" y="6235891"/>
            <a:ext cx="725488" cy="69691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102642" tIns="51318" rIns="102642" bIns="51318" numCol="1" rtlCol="0" anchor="ctr" anchorCtr="0" compatLnSpc="1">
            <a:prstTxWarp prst="textNoShape">
              <a:avLst/>
            </a:prstTxWarp>
            <a:normAutofit/>
          </a:bodyPr>
          <a:lstStyle>
            <a:defPPr>
              <a:defRPr lang="ru-RU"/>
            </a:defPPr>
            <a:lvl1pPr algn="ctr" defTabSz="1026265" rtl="0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 sz="3400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512763" indent="-55563" algn="l" defTabSz="1025525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025525" indent="-111125" algn="l" defTabSz="1025525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538288" indent="-166688" algn="l" defTabSz="1025525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51050" indent="-222250" algn="l" defTabSz="1025525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defTabSz="1025525" fontAlgn="base">
              <a:lnSpc>
                <a:spcPts val="3013"/>
              </a:lnSpc>
              <a:spcBef>
                <a:spcPct val="0"/>
              </a:spcBef>
              <a:spcAft>
                <a:spcPct val="0"/>
              </a:spcAft>
              <a:defRPr/>
            </a:pPr>
            <a:fld id="{08CBB1FD-9B8F-4C48-831E-567E501D321B}" type="slidenum">
              <a:rPr lang="ru-RU" sz="1800" smtClean="0">
                <a:solidFill>
                  <a:schemeClr val="tx1"/>
                </a:solidFill>
                <a:latin typeface="Arial Narrow" panose="020B0606020202030204" pitchFamily="34" charset="0"/>
              </a:rPr>
              <a:pPr defTabSz="1025525" fontAlgn="base">
                <a:lnSpc>
                  <a:spcPts val="3013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z="18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5536" y="548680"/>
            <a:ext cx="3815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376092"/>
                </a:solidFill>
                <a:latin typeface="Arial Narrow" panose="020B0606020202030204" pitchFamily="34" charset="0"/>
              </a:rPr>
              <a:t>Поступление в бюджет в ходе процедур банкротства за 2018 год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42675" y="3315250"/>
            <a:ext cx="198000" cy="2971511"/>
            <a:chOff x="1171199" y="2969012"/>
            <a:chExt cx="198000" cy="2971511"/>
          </a:xfrm>
          <a:solidFill>
            <a:schemeClr val="accent3">
              <a:lumMod val="60000"/>
              <a:lumOff val="40000"/>
            </a:schemeClr>
          </a:solidFill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276555" y="2969012"/>
              <a:ext cx="11017" cy="2971511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Овал 40"/>
            <p:cNvSpPr/>
            <p:nvPr/>
          </p:nvSpPr>
          <p:spPr>
            <a:xfrm>
              <a:off x="1171199" y="4283215"/>
              <a:ext cx="198000" cy="19802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8989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1171199" y="4768110"/>
              <a:ext cx="198000" cy="19802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B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7401" y="4577055"/>
            <a:ext cx="3710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376092"/>
                </a:solidFill>
                <a:latin typeface="Arial Narrow" panose="020B0606020202030204" pitchFamily="34" charset="0"/>
              </a:rPr>
              <a:t>Налоговые платежи -  484,9 млн. </a:t>
            </a:r>
            <a:r>
              <a:rPr lang="ru-RU" sz="1400" dirty="0">
                <a:solidFill>
                  <a:srgbClr val="376092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1520" y="5092175"/>
            <a:ext cx="3158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376092"/>
                </a:solidFill>
                <a:latin typeface="Arial Narrow" panose="020B0606020202030204" pitchFamily="34" charset="0"/>
              </a:rPr>
              <a:t>Страховые взносы -  384,6 млн. </a:t>
            </a:r>
            <a:r>
              <a:rPr lang="ru-RU" sz="1400" dirty="0">
                <a:solidFill>
                  <a:srgbClr val="376092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60" name="Надпись 3"/>
          <p:cNvSpPr txBox="1"/>
          <p:nvPr/>
        </p:nvSpPr>
        <p:spPr>
          <a:xfrm>
            <a:off x="1289353" y="2420888"/>
            <a:ext cx="1889217" cy="106802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 smtClean="0">
                <a:solidFill>
                  <a:srgbClr val="595959"/>
                </a:solidFill>
                <a:latin typeface="Arial Narrow" panose="020B0606020202030204" pitchFamily="34" charset="0"/>
                <a:ea typeface="Times New Roman"/>
              </a:rPr>
              <a:t>870,6</a:t>
            </a:r>
            <a:endParaRPr lang="ru-RU" sz="2400" dirty="0">
              <a:solidFill>
                <a:prstClr val="black"/>
              </a:solidFill>
              <a:latin typeface="Arial Narrow" panose="020B0606020202030204" pitchFamily="34" charset="0"/>
              <a:ea typeface="Times New Roman"/>
            </a:endParaRPr>
          </a:p>
          <a:p>
            <a:pPr algn="ctr"/>
            <a:r>
              <a:rPr lang="ru-RU" sz="1600" b="1" dirty="0" smtClean="0">
                <a:solidFill>
                  <a:srgbClr val="595959"/>
                </a:solidFill>
                <a:latin typeface="Arial Narrow" panose="020B0606020202030204" pitchFamily="34" charset="0"/>
                <a:ea typeface="Times New Roman"/>
              </a:rPr>
              <a:t>млн. </a:t>
            </a:r>
            <a:r>
              <a:rPr lang="ru-RU" sz="1600" b="1" dirty="0">
                <a:solidFill>
                  <a:srgbClr val="595959"/>
                </a:solidFill>
                <a:latin typeface="Arial Narrow" panose="020B0606020202030204" pitchFamily="34" charset="0"/>
                <a:ea typeface="Times New Roman"/>
              </a:rPr>
              <a:t>руб.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583" y="1653239"/>
            <a:ext cx="428572" cy="44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887" y="2723672"/>
            <a:ext cx="495445" cy="67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95129" y="1476912"/>
            <a:ext cx="21962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Поступило в бюджет в рамках работы по согласительным процедурам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93405" y="1689604"/>
            <a:ext cx="1080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225,7 </a:t>
            </a:r>
            <a:r>
              <a:rPr lang="ru-RU" sz="1400" b="1" dirty="0" err="1">
                <a:solidFill>
                  <a:srgbClr val="CC6600"/>
                </a:solidFill>
                <a:latin typeface="Arial Narrow" panose="020B0606020202030204" pitchFamily="34" charset="0"/>
              </a:rPr>
              <a:t>млн.руб</a:t>
            </a:r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7" y="1653240"/>
            <a:ext cx="630578" cy="7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73526" y="1846244"/>
            <a:ext cx="952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в 3 раза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21143" y="2769839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Из них, добровольно </a:t>
            </a:r>
            <a:r>
              <a:rPr lang="ru-RU" sz="1400" dirty="0">
                <a:latin typeface="Arial Narrow" panose="020B0606020202030204" pitchFamily="34" charset="0"/>
              </a:rPr>
              <a:t>погашено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93405" y="2721615"/>
            <a:ext cx="876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224,0 млн. руб.</a:t>
            </a: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7" y="2721615"/>
            <a:ext cx="804450" cy="7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593" y="3764478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083707" y="2933368"/>
            <a:ext cx="1242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C6600"/>
                </a:solidFill>
                <a:latin typeface="Arial Narrow" panose="020B0606020202030204" pitchFamily="34" charset="0"/>
              </a:rPr>
              <a:t>в </a:t>
            </a:r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3 раза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21143" y="3677755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Из </a:t>
            </a:r>
            <a:r>
              <a:rPr lang="ru-RU" sz="1400" dirty="0">
                <a:latin typeface="Arial Narrow" panose="020B0606020202030204" pitchFamily="34" charset="0"/>
              </a:rPr>
              <a:t>них, в рамках заключенных мировых соглашений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20271" y="3787276"/>
            <a:ext cx="87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C6600"/>
                </a:solidFill>
                <a:latin typeface="Arial Narrow" panose="020B0606020202030204" pitchFamily="34" charset="0"/>
              </a:rPr>
              <a:t>1,7 </a:t>
            </a:r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21435" y="3922781"/>
            <a:ext cx="14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в 1,5 раза</a:t>
            </a:r>
          </a:p>
        </p:txBody>
      </p:sp>
      <p:pic>
        <p:nvPicPr>
          <p:cNvPr id="50" name="Picture 5" descr="Z:\Мои документы\human-resource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02" y="3764478"/>
            <a:ext cx="546018" cy="5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828331" y="4496315"/>
            <a:ext cx="2037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Доля добровольных поступлений в бюджет в общей сумме поступлений в процедурах банкротства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69887" y="4876732"/>
            <a:ext cx="63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25,9%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366" y="4772253"/>
            <a:ext cx="601354" cy="560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592" y="4686607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108273" y="4876731"/>
            <a:ext cx="1060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на 17,2 </a:t>
            </a:r>
            <a:r>
              <a:rPr lang="ru-RU" sz="1400" b="1" dirty="0" err="1">
                <a:solidFill>
                  <a:srgbClr val="CC6600"/>
                </a:solidFill>
                <a:latin typeface="Arial Narrow" panose="020B0606020202030204" pitchFamily="34" charset="0"/>
              </a:rPr>
              <a:t>п.п</a:t>
            </a:r>
            <a:r>
              <a:rPr lang="ru-RU" sz="1400" b="1" dirty="0">
                <a:solidFill>
                  <a:srgbClr val="CC66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0675" y="5577370"/>
            <a:ext cx="2835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376092"/>
                </a:solidFill>
                <a:latin typeface="Arial Narrow" panose="020B0606020202030204" pitchFamily="34" charset="0"/>
              </a:rPr>
              <a:t>Неналоговые доходы – 1,1 млн. руб</a:t>
            </a:r>
            <a:r>
              <a:rPr lang="ru-RU" dirty="0" smtClean="0">
                <a:solidFill>
                  <a:srgbClr val="376092"/>
                </a:solidFill>
              </a:rPr>
              <a:t>.</a:t>
            </a:r>
            <a:endParaRPr lang="ru-RU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6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3"/>
            <a:ext cx="7320689" cy="792088"/>
          </a:xfrm>
        </p:spPr>
        <p:txBody>
          <a:bodyPr/>
          <a:lstStyle/>
          <a:p>
            <a:pPr algn="ctr"/>
            <a:r>
              <a:rPr lang="ru-RU" sz="2400" dirty="0" smtClean="0"/>
              <a:t>Требования к мировому соглашению: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00343-83F4-499F-AEBB-30FD572BEB59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1196752"/>
            <a:ext cx="7704856" cy="51125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должна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быть включена вся сумма задолженности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уполномоченного органа </a:t>
            </a:r>
          </a:p>
          <a:p>
            <a:pPr algn="just"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(если   должник   в  процедуре  -  включенная  в  РТК,  а  также  подлежащая </a:t>
            </a:r>
          </a:p>
          <a:p>
            <a:pPr algn="just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 включению);</a:t>
            </a:r>
          </a:p>
          <a:p>
            <a:pPr algn="just" defTabSz="1043056">
              <a:spcBef>
                <a:spcPct val="0"/>
              </a:spcBef>
            </a:pPr>
            <a:endParaRPr lang="ru-RU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marL="171450" indent="-171450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должно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предусматривать погашение пени и штрафов, включенных в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РТК;</a:t>
            </a:r>
          </a:p>
          <a:p>
            <a:pPr marL="171450" indent="-171450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600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marL="171450" indent="-171450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необходимо  предусмотреть  пропорциональную  оплату  в  течение 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года: </a:t>
            </a:r>
            <a:endParaRPr lang="ru-RU" sz="16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 ежемесячно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, равными долями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;</a:t>
            </a:r>
          </a:p>
          <a:p>
            <a:pPr defTabSz="1043056">
              <a:spcBef>
                <a:spcPct val="0"/>
              </a:spcBef>
            </a:pPr>
            <a:endParaRPr lang="ru-RU" sz="1600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marL="171450" indent="-171450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должна   быть  предусмотрена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оплата процентов, начисленных за период </a:t>
            </a:r>
            <a:endParaRPr lang="ru-RU" sz="16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проведения    процедуры    наблюдения   ( п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. 4 ст. 63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ЗоБ ), </a:t>
            </a:r>
          </a:p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внешнего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управления (п. 2 ст. 95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ЗоБ),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конкурсного производства (п.2 ст.126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ЗоБ), </a:t>
            </a:r>
          </a:p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 а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также процентов, начисляемых в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соответствии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с п. 2 ст. 156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ЗоБ;</a:t>
            </a:r>
          </a:p>
          <a:p>
            <a:pPr defTabSz="1043056">
              <a:spcBef>
                <a:spcPct val="0"/>
              </a:spcBef>
            </a:pPr>
            <a:endParaRPr lang="ru-RU" sz="1600" b="1" dirty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marL="171450" indent="-1714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необходимо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предусмотреть обеспечение исполнения должником условий </a:t>
            </a:r>
            <a:endParaRPr lang="ru-RU" sz="16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мирового соглашения по  погашению  требований  об  уплате  обязательных  </a:t>
            </a:r>
          </a:p>
          <a:p>
            <a:pPr algn="just"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платежей  в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виде залога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имущества   третьего   </a:t>
            </a: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лица,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поручительства   либо   </a:t>
            </a:r>
          </a:p>
          <a:p>
            <a:pPr algn="just"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   банковской  гарантии.</a:t>
            </a:r>
            <a:endParaRPr lang="ru-RU" sz="1600" b="1" dirty="0">
              <a:solidFill>
                <a:srgbClr val="005AA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10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476673"/>
            <a:ext cx="7864166" cy="1008112"/>
          </a:xfrm>
        </p:spPr>
        <p:txBody>
          <a:bodyPr/>
          <a:lstStyle/>
          <a:p>
            <a:r>
              <a:rPr lang="ru-RU" dirty="0" smtClean="0"/>
              <a:t>                   ОБЕСПЕЧЕНИЕ МС</a:t>
            </a:r>
            <a:endParaRPr lang="ru-RU" dirty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4621" r="34925" b="33723"/>
          <a:stretch/>
        </p:blipFill>
        <p:spPr bwMode="auto">
          <a:xfrm>
            <a:off x="6974304" y="2622842"/>
            <a:ext cx="1755074" cy="145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3" cstate="print"/>
          <a:srcRect l="36875" t="44249" r="58439" b="43455"/>
          <a:stretch>
            <a:fillRect/>
          </a:stretch>
        </p:blipFill>
        <p:spPr bwMode="auto">
          <a:xfrm>
            <a:off x="2896667" y="3275189"/>
            <a:ext cx="763891" cy="124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2093214"/>
            <a:ext cx="1969188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Банковская гарантия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622842"/>
            <a:ext cx="986257" cy="156745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245383" y="2093213"/>
            <a:ext cx="2571057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Поручительство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296087" y="2093213"/>
            <a:ext cx="1886372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Залог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4621" r="34925" b="33723"/>
          <a:stretch/>
        </p:blipFill>
        <p:spPr bwMode="auto">
          <a:xfrm>
            <a:off x="1729956" y="4800523"/>
            <a:ext cx="1618528" cy="133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4" t="70977" r="8974" b="2607"/>
          <a:stretch/>
        </p:blipFill>
        <p:spPr bwMode="auto">
          <a:xfrm>
            <a:off x="5139610" y="3181960"/>
            <a:ext cx="1013685" cy="1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4621" r="34925" b="33723"/>
          <a:stretch/>
        </p:blipFill>
        <p:spPr bwMode="auto">
          <a:xfrm>
            <a:off x="6061589" y="4822962"/>
            <a:ext cx="1515049" cy="138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нутый угол 3"/>
          <p:cNvSpPr/>
          <p:nvPr/>
        </p:nvSpPr>
        <p:spPr>
          <a:xfrm>
            <a:off x="4464827" y="4871575"/>
            <a:ext cx="1545290" cy="1292771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2423890">
            <a:off x="2340187" y="1275442"/>
            <a:ext cx="398067" cy="816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427984" y="1295225"/>
            <a:ext cx="360040" cy="752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34344">
            <a:off x="6349114" y="1231349"/>
            <a:ext cx="445802" cy="88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19643" y="4800523"/>
            <a:ext cx="914400" cy="1175591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900" b="1" dirty="0" smtClean="0">
              <a:solidFill>
                <a:srgbClr val="005AA9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8162" y="4885176"/>
            <a:ext cx="1150523" cy="109093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Финансовый</a:t>
            </a:r>
          </a:p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результат </a:t>
            </a:r>
          </a:p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(нераспред.</a:t>
            </a:r>
          </a:p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cs typeface="Arial" panose="020B0604020202020204" pitchFamily="34" charset="0"/>
              </a:rPr>
              <a:t> прибыль)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581273" y="4479396"/>
            <a:ext cx="286982" cy="3101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4" idx="0"/>
          </p:cNvCxnSpPr>
          <p:nvPr/>
        </p:nvCxnSpPr>
        <p:spPr>
          <a:xfrm flipH="1">
            <a:off x="5237472" y="4525030"/>
            <a:ext cx="74379" cy="34654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061589" y="4479396"/>
            <a:ext cx="232222" cy="3707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Группа 27"/>
          <p:cNvGrpSpPr/>
          <p:nvPr/>
        </p:nvGrpSpPr>
        <p:grpSpPr>
          <a:xfrm>
            <a:off x="3468342" y="2894437"/>
            <a:ext cx="548860" cy="369091"/>
            <a:chOff x="539552" y="1044772"/>
            <a:chExt cx="3672408" cy="96801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9552" y="1044772"/>
              <a:ext cx="3672408" cy="96801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052033" y="1228957"/>
              <a:ext cx="463082" cy="553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ФЛ</a:t>
              </a:r>
              <a:endPara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040492" y="2883939"/>
            <a:ext cx="548860" cy="369091"/>
            <a:chOff x="539552" y="1044772"/>
            <a:chExt cx="3672408" cy="968016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539552" y="1044772"/>
              <a:ext cx="3672408" cy="96801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95067" y="1228957"/>
              <a:ext cx="2977015" cy="7264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2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Ю</a:t>
              </a:r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</a:t>
              </a:r>
              <a:endPara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12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09737" y="3068643"/>
            <a:ext cx="5968604" cy="1470025"/>
          </a:xfrm>
        </p:spPr>
        <p:txBody>
          <a:bodyPr/>
          <a:lstStyle/>
          <a:p>
            <a:pPr algn="ctr" eaLnBrk="1" hangingPunct="1"/>
            <a:r>
              <a:rPr lang="ru-RU" altLang="ru-RU" sz="5000">
                <a:solidFill>
                  <a:schemeClr val="bg1"/>
                </a:solidFill>
              </a:rPr>
              <a:t>Спасибо</a:t>
            </a:r>
            <a:br>
              <a:rPr lang="ru-RU" altLang="ru-RU" sz="5000">
                <a:solidFill>
                  <a:schemeClr val="bg1"/>
                </a:solidFill>
              </a:rPr>
            </a:br>
            <a:r>
              <a:rPr lang="ru-RU" altLang="ru-RU" sz="5000">
                <a:solidFill>
                  <a:schemeClr val="bg1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11872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Present_FNS2012_A4">
  <a:themeElements>
    <a:clrScheme name="1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20397</TotalTime>
  <Words>378</Words>
  <Application>Microsoft Office PowerPoint</Application>
  <PresentationFormat>Экран (4:3)</PresentationFormat>
  <Paragraphs>75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1_Present_FNS2012_A4</vt:lpstr>
      <vt:lpstr>2_Present_FNS2012_A4</vt:lpstr>
      <vt:lpstr>3_Present_FNS2012_A4</vt:lpstr>
      <vt:lpstr>4_Present_FNS2012_A4</vt:lpstr>
      <vt:lpstr>  Тема: «Инициирование уполномоченным органом процедур банкротства и урегулирование задолженности перед бюджетом путем заключения мирового соглашения»    Докладчик заместитель начальника отдела обеспечения  процедур банкротства УФНС России по Вологодской области  Егорова Татьяна Владимировна</vt:lpstr>
      <vt:lpstr>ОСНОВНЫЕ ТЕЗИСЫ </vt:lpstr>
      <vt:lpstr>Документы, регламентирующие инициирование процедуры банкротства уполномоченным (налоговым) органом:</vt:lpstr>
      <vt:lpstr>Презентация PowerPoint</vt:lpstr>
      <vt:lpstr>Требования к мировому соглашению:</vt:lpstr>
      <vt:lpstr>                   ОБЕСПЕЧЕНИЕ МС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Иванова Екатерина Вячеславовна</dc:creator>
  <cp:lastModifiedBy>Егорова Татьяна Владимировна</cp:lastModifiedBy>
  <cp:revision>1145</cp:revision>
  <cp:lastPrinted>2019-02-19T07:44:55Z</cp:lastPrinted>
  <dcterms:created xsi:type="dcterms:W3CDTF">2017-10-17T15:39:05Z</dcterms:created>
  <dcterms:modified xsi:type="dcterms:W3CDTF">2019-05-22T09:15:05Z</dcterms:modified>
</cp:coreProperties>
</file>